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90" r:id="rId2"/>
    <p:sldId id="302" r:id="rId3"/>
    <p:sldId id="306" r:id="rId4"/>
    <p:sldId id="303" r:id="rId5"/>
    <p:sldId id="321" r:id="rId6"/>
    <p:sldId id="304" r:id="rId7"/>
    <p:sldId id="297" r:id="rId8"/>
    <p:sldId id="298" r:id="rId9"/>
    <p:sldId id="291" r:id="rId10"/>
    <p:sldId id="292" r:id="rId11"/>
    <p:sldId id="293" r:id="rId12"/>
    <p:sldId id="307" r:id="rId13"/>
    <p:sldId id="308" r:id="rId14"/>
    <p:sldId id="319" r:id="rId15"/>
    <p:sldId id="323" r:id="rId16"/>
    <p:sldId id="320" r:id="rId17"/>
    <p:sldId id="311" r:id="rId18"/>
    <p:sldId id="313" r:id="rId19"/>
    <p:sldId id="314" r:id="rId20"/>
    <p:sldId id="315" r:id="rId21"/>
    <p:sldId id="316" r:id="rId22"/>
    <p:sldId id="317" r:id="rId23"/>
    <p:sldId id="312" r:id="rId24"/>
    <p:sldId id="324" r:id="rId25"/>
    <p:sldId id="326" r:id="rId26"/>
    <p:sldId id="300" r:id="rId27"/>
    <p:sldId id="301" r:id="rId2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71127"/>
  </p:normalViewPr>
  <p:slideViewPr>
    <p:cSldViewPr snapToGrid="0" snapToObjects="1">
      <p:cViewPr varScale="1">
        <p:scale>
          <a:sx n="114" d="100"/>
          <a:sy n="11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Compatible – Unix was a proprietary operating system from AT&amp;T developed in the 60’s and 70’s.</a:t>
            </a:r>
          </a:p>
          <a:p>
            <a:r>
              <a:rPr lang="en-US" dirty="0"/>
              <a:t>  - Had to pay to use it / could not modify it </a:t>
            </a:r>
          </a:p>
          <a:p>
            <a:endParaRPr lang="en-US" dirty="0"/>
          </a:p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Debian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r>
              <a:rPr lang="en-US" dirty="0"/>
              <a:t>  - and if not, you can take the source code and customize it yourself.</a:t>
            </a:r>
          </a:p>
          <a:p>
            <a:endParaRPr lang="en-US" dirty="0"/>
          </a:p>
          <a:p>
            <a:r>
              <a:rPr lang="en-US" dirty="0"/>
              <a:t>MacOS and Windows – and the original Unix -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note: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Debian Linux in this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40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often associate the GUI with the OS</a:t>
            </a:r>
          </a:p>
          <a:p>
            <a:r>
              <a:rPr lang="en-US" dirty="0"/>
              <a:t>  - Windows or MacOS have distinctive GUI’s</a:t>
            </a:r>
          </a:p>
          <a:p>
            <a:r>
              <a:rPr lang="en-US" dirty="0"/>
              <a:t>  - However, those are just convenient ways for us to interact with the actual OS.</a:t>
            </a:r>
          </a:p>
          <a:p>
            <a:r>
              <a:rPr lang="en-US" dirty="0"/>
              <a:t>     - e.g. point and click, windows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  - With Linux each Distro usually has its own distinct GUI or Desktop Manager</a:t>
            </a:r>
          </a:p>
          <a:p>
            <a:r>
              <a:rPr lang="en-US" dirty="0"/>
              <a:t>    - You can even change the one that comes with your Linux distro</a:t>
            </a:r>
          </a:p>
          <a:p>
            <a:r>
              <a:rPr lang="en-US" dirty="0"/>
              <a:t>    - the Desktop Manager is just a program so there are lots of choices.</a:t>
            </a:r>
          </a:p>
          <a:p>
            <a:endParaRPr lang="en-US" dirty="0"/>
          </a:p>
          <a:p>
            <a:r>
              <a:rPr lang="en-US" dirty="0"/>
              <a:t>We will be using the XFCE4 GUI for Debian Linux in this course.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1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machine: program that you run on your computer that pretends to be another complete computer.</a:t>
            </a:r>
          </a:p>
          <a:p>
            <a:r>
              <a:rPr lang="en-US" dirty="0"/>
              <a:t>  - You can then install Linux on that computer and use it in a window on your machine.</a:t>
            </a:r>
          </a:p>
          <a:p>
            <a:r>
              <a:rPr lang="en-US" dirty="0"/>
              <a:t>  - Can be resource intensive (you need lots of ram and a fast processor) </a:t>
            </a:r>
          </a:p>
          <a:p>
            <a:endParaRPr lang="en-US" dirty="0"/>
          </a:p>
          <a:p>
            <a:r>
              <a:rPr lang="en-US" dirty="0"/>
              <a:t>Docker Container</a:t>
            </a:r>
          </a:p>
          <a:p>
            <a:r>
              <a:rPr lang="en-US" dirty="0"/>
              <a:t>  - Similar to a Virtual Machine</a:t>
            </a:r>
          </a:p>
          <a:p>
            <a:r>
              <a:rPr lang="en-US" dirty="0"/>
              <a:t>  - Easier to setup</a:t>
            </a:r>
          </a:p>
          <a:p>
            <a:r>
              <a:rPr lang="en-US" dirty="0"/>
              <a:t>  - Requires less resources</a:t>
            </a:r>
          </a:p>
          <a:p>
            <a:r>
              <a:rPr lang="en-US" dirty="0"/>
              <a:t>    - Runs faster, requires less RAM</a:t>
            </a:r>
          </a:p>
          <a:p>
            <a:r>
              <a:rPr lang="en-US" dirty="0"/>
              <a:t>  - More in a moment…</a:t>
            </a:r>
          </a:p>
          <a:p>
            <a:endParaRPr lang="en-US" dirty="0"/>
          </a:p>
          <a:p>
            <a:r>
              <a:rPr lang="en-US" dirty="0"/>
              <a:t>On a server</a:t>
            </a:r>
          </a:p>
          <a:p>
            <a:r>
              <a:rPr lang="en-US" dirty="0"/>
              <a:t>  - Linux runs on a computer on the network.</a:t>
            </a:r>
          </a:p>
          <a:p>
            <a:r>
              <a:rPr lang="en-US" dirty="0"/>
              <a:t>  - Connect to it over the network</a:t>
            </a:r>
          </a:p>
          <a:p>
            <a:r>
              <a:rPr lang="en-US" dirty="0"/>
              <a:t>  - More complex to setup</a:t>
            </a:r>
          </a:p>
          <a:p>
            <a:r>
              <a:rPr lang="en-US" dirty="0"/>
              <a:t>  - Significant security concerns</a:t>
            </a:r>
          </a:p>
          <a:p>
            <a:endParaRPr lang="en-US" dirty="0"/>
          </a:p>
          <a:p>
            <a:r>
              <a:rPr lang="en-US" dirty="0"/>
              <a:t>We will be running Linux in a Docker Container.</a:t>
            </a:r>
          </a:p>
          <a:p>
            <a:r>
              <a:rPr lang="en-US" dirty="0"/>
              <a:t> - It will be a lot like if we were running it on a server</a:t>
            </a:r>
          </a:p>
          <a:p>
            <a:r>
              <a:rPr lang="en-US" dirty="0"/>
              <a:t> - We will interact with it just like you would if it was running somewhere else on the internet</a:t>
            </a:r>
          </a:p>
          <a:p>
            <a:r>
              <a:rPr lang="en-US" dirty="0"/>
              <a:t> - except that it </a:t>
            </a:r>
            <a:r>
              <a:rPr lang="en-US" dirty="0" err="1"/>
              <a:t>willl</a:t>
            </a:r>
            <a:r>
              <a:rPr lang="en-US" dirty="0"/>
              <a:t> be running, hidden, inside your machine – in a docker container.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say docker image or I may just say image, for short.</a:t>
            </a:r>
          </a:p>
          <a:p>
            <a:r>
              <a:rPr lang="en-US" dirty="0"/>
              <a:t>Similarly, for docker container or just container.</a:t>
            </a:r>
          </a:p>
        </p:txBody>
      </p:sp>
    </p:spTree>
    <p:extLst>
      <p:ext uri="{BB962C8B-B14F-4D97-AF65-F5344CB8AC3E}">
        <p14:creationId xmlns:p14="http://schemas.microsoft.com/office/powerpoint/2010/main" val="221092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this looks like.</a:t>
            </a:r>
          </a:p>
          <a:p>
            <a:r>
              <a:rPr lang="en-US" dirty="0"/>
              <a:t>  - To give you an idea of the big picture.</a:t>
            </a:r>
          </a:p>
          <a:p>
            <a:r>
              <a:rPr lang="en-US" dirty="0"/>
              <a:t>  - Then I’ll talk about some of the details a little more.</a:t>
            </a:r>
          </a:p>
          <a:p>
            <a:r>
              <a:rPr lang="en-US" dirty="0"/>
              <a:t>  - The activity will guide you through it again</a:t>
            </a:r>
          </a:p>
          <a:p>
            <a:endParaRPr lang="en-US" dirty="0"/>
          </a:p>
          <a:p>
            <a:r>
              <a:rPr lang="en-US" dirty="0"/>
              <a:t>Demo: </a:t>
            </a:r>
          </a:p>
          <a:p>
            <a:r>
              <a:rPr lang="en-US" dirty="0"/>
              <a:t>  - the commands are included in the assignment.</a:t>
            </a:r>
          </a:p>
          <a:p>
            <a:endParaRPr lang="en-US" dirty="0"/>
          </a:p>
          <a:p>
            <a:r>
              <a:rPr lang="en-US" dirty="0"/>
              <a:t>Pull:</a:t>
            </a:r>
          </a:p>
          <a:p>
            <a:r>
              <a:rPr lang="en-US" dirty="0"/>
              <a:t>	In terminal: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	docker pull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Takes a little while, but not too terribly bad.</a:t>
            </a:r>
          </a:p>
          <a:p>
            <a:endParaRPr lang="en-US" dirty="0"/>
          </a:p>
          <a:p>
            <a:r>
              <a:rPr lang="en-US" dirty="0"/>
              <a:t>Create:</a:t>
            </a:r>
          </a:p>
          <a:p>
            <a:r>
              <a:rPr lang="en-US" dirty="0"/>
              <a:t>	In terminal (for MacOS – different for windows… see </a:t>
            </a:r>
            <a:r>
              <a:rPr lang="en-US" dirty="0" err="1"/>
              <a:t>assighment</a:t>
            </a:r>
            <a:r>
              <a:rPr lang="en-US" dirty="0"/>
              <a:t>)</a:t>
            </a:r>
          </a:p>
          <a:p>
            <a:endParaRPr lang="en-US" sz="1800" dirty="0">
              <a:solidFill>
                <a:srgbClr val="24292F"/>
              </a:solidFill>
              <a:effectLst/>
              <a:latin typeface="Courier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	docker create --name comp190 --publish 5901:5901 --publish 6901:6901 --publish 80:80  --mount type=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bind,source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docker.sock,target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=/var/run/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docker.sock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braughtg</a:t>
            </a:r>
            <a:r>
              <a:rPr lang="en-US" sz="1800" dirty="0">
                <a:solidFill>
                  <a:srgbClr val="24292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/190-unix-intro:s23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Start:</a:t>
            </a:r>
          </a:p>
          <a:p>
            <a:r>
              <a:rPr lang="en-US" dirty="0"/>
              <a:t>	Start from Docker Desktop</a:t>
            </a:r>
          </a:p>
          <a:p>
            <a:endParaRPr lang="en-US" dirty="0"/>
          </a:p>
          <a:p>
            <a:r>
              <a:rPr lang="en-US" dirty="0"/>
              <a:t>Connect:</a:t>
            </a:r>
          </a:p>
          <a:p>
            <a:r>
              <a:rPr lang="en-US" dirty="0"/>
              <a:t>	Launch </a:t>
            </a:r>
            <a:r>
              <a:rPr lang="en-US" dirty="0" err="1"/>
              <a:t>TigerVNC</a:t>
            </a:r>
            <a:r>
              <a:rPr lang="en-US" dirty="0"/>
              <a:t> Viewer</a:t>
            </a:r>
          </a:p>
          <a:p>
            <a:r>
              <a:rPr lang="en-US" dirty="0"/>
              <a:t>	Connect to localhost:5901</a:t>
            </a:r>
          </a:p>
          <a:p>
            <a:endParaRPr lang="en-US" dirty="0"/>
          </a:p>
          <a:p>
            <a:r>
              <a:rPr lang="en-US" dirty="0"/>
              <a:t>Stop:</a:t>
            </a:r>
          </a:p>
          <a:p>
            <a:r>
              <a:rPr lang="en-US" dirty="0"/>
              <a:t>	Stop from Docker Desktop</a:t>
            </a:r>
          </a:p>
          <a:p>
            <a:endParaRPr lang="en-US" dirty="0"/>
          </a:p>
          <a:p>
            <a:r>
              <a:rPr lang="en-US" dirty="0"/>
              <a:t>Restart:</a:t>
            </a:r>
          </a:p>
          <a:p>
            <a:r>
              <a:rPr lang="en-US" dirty="0"/>
              <a:t>	Restart from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4758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spend more time on Docker and understanding it more fully in a few weeks.</a:t>
            </a:r>
          </a:p>
          <a:p>
            <a:r>
              <a:rPr lang="en-US" dirty="0"/>
              <a:t>For now, I’ll just expand a little on some of the basic concepts around what we just did in the demo.</a:t>
            </a:r>
          </a:p>
          <a:p>
            <a:endParaRPr lang="en-US" dirty="0"/>
          </a:p>
          <a:p>
            <a:r>
              <a:rPr lang="en-US" dirty="0"/>
              <a:t>Docker Image: A file containing the OS, tools and applications for a specific machine configuration.</a:t>
            </a:r>
          </a:p>
          <a:p>
            <a:r>
              <a:rPr lang="en-US" dirty="0"/>
              <a:t>  - It’s sort of like a snapshot of a computer that can then be restored.</a:t>
            </a:r>
          </a:p>
          <a:p>
            <a:r>
              <a:rPr lang="en-US" dirty="0"/>
              <a:t>  - Different images will be configured for different purposes</a:t>
            </a:r>
          </a:p>
          <a:p>
            <a:r>
              <a:rPr lang="en-US" dirty="0"/>
              <a:t>    - A web server, a database, a whole e-commerce site,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Even a machine designed for use in a COMP 190 course at Dickinson College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can be Pulled to your computer</a:t>
            </a:r>
          </a:p>
          <a:p>
            <a:r>
              <a:rPr lang="en-US" dirty="0"/>
              <a:t> - A pull makes a copy of the image on the local machine.</a:t>
            </a:r>
          </a:p>
          <a:p>
            <a:r>
              <a:rPr lang="en-US" dirty="0"/>
              <a:t> - The same image can be used over and over again by many people to created identical containers.</a:t>
            </a:r>
          </a:p>
          <a:p>
            <a:r>
              <a:rPr lang="en-US" dirty="0"/>
              <a:t>   - This is why we like it… this way you will all have identical machines to work with via Docker and VNC.</a:t>
            </a:r>
          </a:p>
          <a:p>
            <a:endParaRPr lang="en-US" dirty="0"/>
          </a:p>
          <a:p>
            <a:r>
              <a:rPr lang="en-US" dirty="0"/>
              <a:t>An image is turned into a Container</a:t>
            </a:r>
          </a:p>
          <a:p>
            <a:r>
              <a:rPr lang="en-US" dirty="0"/>
              <a:t> - Think of a container as a machine/server hidden inside in your machine.</a:t>
            </a:r>
          </a:p>
          <a:p>
            <a:r>
              <a:rPr lang="en-US" dirty="0"/>
              <a:t> - It can be brand new – just out of the box (created)</a:t>
            </a:r>
          </a:p>
          <a:p>
            <a:r>
              <a:rPr lang="en-US" dirty="0"/>
              <a:t> - It can be running</a:t>
            </a:r>
          </a:p>
          <a:p>
            <a:r>
              <a:rPr lang="en-US" dirty="0"/>
              <a:t>   - When it is running it is like a whole computer running inside your computer</a:t>
            </a:r>
          </a:p>
          <a:p>
            <a:r>
              <a:rPr lang="en-US" dirty="0"/>
              <a:t>     -You can interact with it and change it and work with it </a:t>
            </a:r>
          </a:p>
          <a:p>
            <a:r>
              <a:rPr lang="en-US" dirty="0"/>
              <a:t>       - Run programs</a:t>
            </a:r>
          </a:p>
          <a:p>
            <a:r>
              <a:rPr lang="en-US" dirty="0"/>
              <a:t>       - Create/edit/delete files</a:t>
            </a:r>
          </a:p>
          <a:p>
            <a:r>
              <a:rPr lang="en-US" dirty="0"/>
              <a:t>       - install software</a:t>
            </a:r>
          </a:p>
          <a:p>
            <a:r>
              <a:rPr lang="en-US" dirty="0"/>
              <a:t>       - etc.</a:t>
            </a:r>
          </a:p>
          <a:p>
            <a:r>
              <a:rPr lang="en-US" dirty="0"/>
              <a:t>     - Those changes are represented by the Red + sign in the figure.</a:t>
            </a:r>
          </a:p>
          <a:p>
            <a:r>
              <a:rPr lang="en-US" dirty="0"/>
              <a:t> - A container that has run, can be stopped</a:t>
            </a:r>
          </a:p>
          <a:p>
            <a:r>
              <a:rPr lang="en-US" dirty="0"/>
              <a:t>   - That is just like shutting down your machine</a:t>
            </a:r>
          </a:p>
          <a:p>
            <a:r>
              <a:rPr lang="en-US" dirty="0"/>
              <a:t>   - Any changes that were made are saved (the + again)</a:t>
            </a:r>
          </a:p>
          <a:p>
            <a:r>
              <a:rPr lang="en-US" dirty="0"/>
              <a:t>  - A stopped container can be started again</a:t>
            </a:r>
          </a:p>
          <a:p>
            <a:r>
              <a:rPr lang="en-US" dirty="0"/>
              <a:t>    - like booting up your machine after it was shut down.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(CC)</a:t>
            </a:r>
          </a:p>
          <a:p>
            <a:r>
              <a:rPr lang="en-US" dirty="0"/>
              <a:t> Mac: https://</a:t>
            </a:r>
            <a:r>
              <a:rPr lang="en-US" dirty="0" err="1"/>
              <a:t>iconarchive.com</a:t>
            </a:r>
            <a:r>
              <a:rPr lang="en-US" dirty="0"/>
              <a:t>/show/</a:t>
            </a:r>
            <a:r>
              <a:rPr lang="en-US" dirty="0" err="1"/>
              <a:t>cristal</a:t>
            </a:r>
            <a:r>
              <a:rPr lang="en-US" dirty="0"/>
              <a:t>-intense-icons-by-</a:t>
            </a:r>
            <a:r>
              <a:rPr lang="en-US" dirty="0" err="1"/>
              <a:t>tatice</a:t>
            </a:r>
            <a:r>
              <a:rPr lang="en-US" dirty="0"/>
              <a:t>/Apple-multicolor-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/>
              <a:t>Win: https://</a:t>
            </a:r>
            <a:r>
              <a:rPr lang="en-US" dirty="0" err="1"/>
              <a:t>iconarchive.com</a:t>
            </a:r>
            <a:r>
              <a:rPr lang="en-US" dirty="0"/>
              <a:t>/show/mega-pack-2-icons-by-ncrow/Windows-Media-Center-</a:t>
            </a:r>
            <a:r>
              <a:rPr lang="en-US" dirty="0" err="1"/>
              <a:t>icon.html</a:t>
            </a:r>
            <a:endParaRPr lang="en-US" dirty="0"/>
          </a:p>
          <a:p>
            <a:r>
              <a:rPr lang="en-US" dirty="0" err="1"/>
              <a:t>DockerHub</a:t>
            </a:r>
            <a:r>
              <a:rPr lang="en-US" dirty="0"/>
              <a:t>: https://</a:t>
            </a:r>
            <a:r>
              <a:rPr lang="en-US" dirty="0" err="1"/>
              <a:t>www.elkoinc.com</a:t>
            </a:r>
            <a:r>
              <a:rPr lang="en-US" dirty="0"/>
              <a:t>/docker-hub-registry</a:t>
            </a:r>
          </a:p>
          <a:p>
            <a:r>
              <a:rPr lang="en-US" dirty="0"/>
              <a:t>Docker: https://</a:t>
            </a:r>
            <a:r>
              <a:rPr lang="en-US" dirty="0" err="1"/>
              <a:t>freebiesupply.com</a:t>
            </a:r>
            <a:r>
              <a:rPr lang="en-US" dirty="0"/>
              <a:t>/logos/docker-logo/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overview of course content.</a:t>
            </a:r>
          </a:p>
          <a:p>
            <a:r>
              <a:rPr lang="en-US" dirty="0"/>
              <a:t>High practical value of technical skills for internships and jobs</a:t>
            </a:r>
          </a:p>
          <a:p>
            <a:r>
              <a:rPr lang="en-US" dirty="0"/>
              <a:t>Also provide ability to make an impact on our (and other) communities</a:t>
            </a:r>
          </a:p>
          <a:p>
            <a:r>
              <a:rPr lang="en-US" dirty="0"/>
              <a:t>  HFOSS is FarmData2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9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  <a:p>
            <a:r>
              <a:rPr lang="en-US" dirty="0"/>
              <a:t>Our Debian </a:t>
            </a:r>
            <a:r>
              <a:rPr lang="en-US" dirty="0" err="1"/>
              <a:t>linux</a:t>
            </a:r>
            <a:r>
              <a:rPr lang="en-US" dirty="0"/>
              <a:t> container uses the bash shell by default.</a:t>
            </a:r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introduce the commands here – they are covered in the activities.</a:t>
            </a:r>
          </a:p>
          <a:p>
            <a:r>
              <a:rPr lang="en-US" dirty="0"/>
              <a:t>But I do want to point out a few little things that are common to all of the commands.</a:t>
            </a:r>
          </a:p>
          <a:p>
            <a:endParaRPr lang="en-US" dirty="0"/>
          </a:p>
          <a:p>
            <a:r>
              <a:rPr lang="en-US" dirty="0"/>
              <a:t>&lt; &gt; - used to indicate values that must be replaced.</a:t>
            </a:r>
          </a:p>
          <a:p>
            <a:r>
              <a:rPr lang="en-US" dirty="0"/>
              <a:t>  - the &lt; &gt; are not included in the final command</a:t>
            </a:r>
          </a:p>
          <a:p>
            <a:r>
              <a:rPr lang="en-US" dirty="0"/>
              <a:t>  - E.g. In rm </a:t>
            </a:r>
            <a:r>
              <a:rPr lang="en-US" dirty="0" err="1"/>
              <a:t>myfile.txt</a:t>
            </a:r>
            <a:r>
              <a:rPr lang="en-US" dirty="0"/>
              <a:t>, the &lt;file&gt; is replaced by the filename </a:t>
            </a:r>
            <a:r>
              <a:rPr lang="en-US" dirty="0" err="1"/>
              <a:t>myfile.txt</a:t>
            </a:r>
            <a:r>
              <a:rPr lang="en-US" dirty="0"/>
              <a:t> </a:t>
            </a:r>
          </a:p>
          <a:p>
            <a:r>
              <a:rPr lang="en-US" dirty="0"/>
              <a:t>[ ] – used to indicate optional parts of commands.</a:t>
            </a:r>
          </a:p>
          <a:p>
            <a:r>
              <a:rPr lang="en-US" dirty="0"/>
              <a:t>  - the thing inside [ ] can be included or omitted.</a:t>
            </a:r>
          </a:p>
          <a:p>
            <a:r>
              <a:rPr lang="en-US" dirty="0"/>
              <a:t>  - again the [ ] are not included in the final command If this part is used.</a:t>
            </a:r>
          </a:p>
          <a:p>
            <a:r>
              <a:rPr lang="en-US" dirty="0"/>
              <a:t>    - e.g. in cd the optional &lt;</a:t>
            </a:r>
            <a:r>
              <a:rPr lang="en-US" dirty="0" err="1"/>
              <a:t>dir</a:t>
            </a:r>
            <a:r>
              <a:rPr lang="en-US" dirty="0"/>
              <a:t>&gt; part is omitted.</a:t>
            </a:r>
          </a:p>
          <a:p>
            <a:r>
              <a:rPr lang="en-US" dirty="0"/>
              <a:t>    - e.g. in cd home the directory home is used as the &lt;</a:t>
            </a:r>
            <a:r>
              <a:rPr lang="en-US" dirty="0" err="1"/>
              <a:t>dir</a:t>
            </a:r>
            <a:r>
              <a:rPr lang="en-US" dirty="0"/>
              <a:t>&gt;.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3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4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</a:t>
            </a:r>
            <a:r>
              <a:rPr lang="en-US" dirty="0" err="1"/>
              <a:t>mkdir</a:t>
            </a:r>
            <a:r>
              <a:rPr lang="en-US" dirty="0"/>
              <a:t> command is making a new directory.</a:t>
            </a:r>
          </a:p>
          <a:p>
            <a:r>
              <a:rPr lang="en-US" dirty="0"/>
              <a:t>So the screenshot shows the </a:t>
            </a:r>
          </a:p>
          <a:p>
            <a:r>
              <a:rPr lang="en-US" dirty="0"/>
              <a:t>  - current list of files and directories</a:t>
            </a:r>
          </a:p>
          <a:p>
            <a:r>
              <a:rPr lang="en-US" dirty="0"/>
              <a:t>    - so we know the starting point</a:t>
            </a:r>
          </a:p>
          <a:p>
            <a:r>
              <a:rPr lang="en-US" dirty="0"/>
              <a:t>  - command that is used to make the new directory</a:t>
            </a:r>
          </a:p>
          <a:p>
            <a:r>
              <a:rPr lang="en-US" dirty="0"/>
              <a:t>  - the list of files and directories after the command is used</a:t>
            </a:r>
          </a:p>
          <a:p>
            <a:r>
              <a:rPr lang="en-US" dirty="0"/>
              <a:t>    - so we can see that the command worked</a:t>
            </a:r>
          </a:p>
          <a:p>
            <a:r>
              <a:rPr lang="en-US" dirty="0"/>
              <a:t>  - the next command prompt</a:t>
            </a:r>
          </a:p>
          <a:p>
            <a:r>
              <a:rPr lang="en-US" dirty="0"/>
              <a:t>    - so we know that the </a:t>
            </a:r>
            <a:r>
              <a:rPr lang="en-US"/>
              <a:t>command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01-OSandLinux Activity for the rest of the class.</a:t>
            </a:r>
          </a:p>
          <a:p>
            <a:endParaRPr lang="en-US" dirty="0"/>
          </a:p>
          <a:p>
            <a:r>
              <a:rPr lang="en-US" dirty="0"/>
              <a:t>Use teams or office hours to ask questions of me and your classmates outside of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of 190 in the overall curriculum.</a:t>
            </a:r>
          </a:p>
          <a:p>
            <a:endParaRPr lang="en-US" dirty="0"/>
          </a:p>
          <a:p>
            <a:r>
              <a:rPr lang="en-US" dirty="0"/>
              <a:t>On threads for:</a:t>
            </a:r>
          </a:p>
          <a:p>
            <a:r>
              <a:rPr lang="en-US" dirty="0"/>
              <a:t>  W – writing</a:t>
            </a:r>
          </a:p>
          <a:p>
            <a:r>
              <a:rPr lang="en-US" dirty="0"/>
              <a:t>  G – computing for the greater good</a:t>
            </a:r>
          </a:p>
          <a:p>
            <a:r>
              <a:rPr lang="en-US" dirty="0"/>
              <a:t>    - Emphasize the </a:t>
            </a:r>
            <a:r>
              <a:rPr lang="en-US" dirty="0" err="1"/>
              <a:t>socal</a:t>
            </a:r>
            <a:r>
              <a:rPr lang="en-US" dirty="0"/>
              <a:t> power of computing in addition to its business value.</a:t>
            </a:r>
          </a:p>
          <a:p>
            <a:r>
              <a:rPr lang="en-US" dirty="0"/>
              <a:t>  E – social / legal and ethical issues</a:t>
            </a:r>
          </a:p>
          <a:p>
            <a:r>
              <a:rPr lang="en-US" dirty="0"/>
              <a:t>  S – SINE elective</a:t>
            </a:r>
          </a:p>
          <a:p>
            <a:r>
              <a:rPr lang="en-US" dirty="0"/>
              <a:t>   - Social innovation and </a:t>
            </a:r>
            <a:r>
              <a:rPr lang="en-US" dirty="0" err="1"/>
              <a:t>entrepreurship</a:t>
            </a:r>
            <a:r>
              <a:rPr lang="en-US" dirty="0"/>
              <a:t> certificate.</a:t>
            </a:r>
          </a:p>
          <a:p>
            <a:endParaRPr lang="en-US" dirty="0"/>
          </a:p>
          <a:p>
            <a:r>
              <a:rPr lang="en-US" dirty="0"/>
              <a:t>Direct preparation for COMP 290</a:t>
            </a:r>
          </a:p>
          <a:p>
            <a:r>
              <a:rPr lang="en-US" dirty="0"/>
              <a:t>  - Deep engagement with FarmData2 HFOSS project.</a:t>
            </a:r>
          </a:p>
          <a:p>
            <a:r>
              <a:rPr lang="en-US" dirty="0"/>
              <a:t>Leads to work in HFOSS or FOSS project of your choice in Senior Seminar.</a:t>
            </a:r>
          </a:p>
          <a:p>
            <a:r>
              <a:rPr lang="en-US" dirty="0"/>
              <a:t>Option for a 390 independent study if interested.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Credit/No Credit – no letter grade.</a:t>
            </a:r>
          </a:p>
          <a:p>
            <a:r>
              <a:rPr lang="en-US" dirty="0"/>
              <a:t>  - learn it because it is important!</a:t>
            </a:r>
          </a:p>
          <a:p>
            <a:endParaRPr lang="en-US" dirty="0"/>
          </a:p>
          <a:p>
            <a:r>
              <a:rPr lang="en-US" dirty="0"/>
              <a:t>Reading and Discussions</a:t>
            </a:r>
          </a:p>
          <a:p>
            <a:r>
              <a:rPr lang="en-US" dirty="0"/>
              <a:t>  - Short ~10min readings and ~15 min discussion</a:t>
            </a:r>
          </a:p>
          <a:p>
            <a:r>
              <a:rPr lang="en-US" dirty="0"/>
              <a:t>  - Come prepared to</a:t>
            </a:r>
          </a:p>
          <a:p>
            <a:r>
              <a:rPr lang="en-US" dirty="0"/>
              <a:t>    - Say something about something you found interesting.</a:t>
            </a:r>
          </a:p>
          <a:p>
            <a:r>
              <a:rPr lang="en-US" dirty="0"/>
              <a:t>    - Ask a question about the content</a:t>
            </a:r>
          </a:p>
          <a:p>
            <a:r>
              <a:rPr lang="en-US" dirty="0"/>
              <a:t>    - Ask a question of your classmates (what did you think about </a:t>
            </a:r>
            <a:r>
              <a:rPr lang="en-US" dirty="0" err="1"/>
              <a:t>xyz</a:t>
            </a:r>
            <a:r>
              <a:rPr lang="en-US" dirty="0"/>
              <a:t>?)</a:t>
            </a:r>
          </a:p>
          <a:p>
            <a:r>
              <a:rPr lang="en-US" dirty="0"/>
              <a:t>  - Not requiring you to post anything…</a:t>
            </a:r>
          </a:p>
          <a:p>
            <a:r>
              <a:rPr lang="en-US" dirty="0"/>
              <a:t>    - but if its clear people are not reading and preparing, that will change</a:t>
            </a:r>
          </a:p>
          <a:p>
            <a:endParaRPr lang="en-US" dirty="0"/>
          </a:p>
          <a:p>
            <a:r>
              <a:rPr lang="en-US" dirty="0"/>
              <a:t>Introductory Lecture</a:t>
            </a:r>
          </a:p>
          <a:p>
            <a:r>
              <a:rPr lang="en-US" dirty="0"/>
              <a:t>  - Big picture and context</a:t>
            </a:r>
          </a:p>
          <a:p>
            <a:r>
              <a:rPr lang="en-US" dirty="0"/>
              <a:t>  - Not everything you need to know</a:t>
            </a:r>
          </a:p>
          <a:p>
            <a:endParaRPr lang="en-US" dirty="0"/>
          </a:p>
          <a:p>
            <a:r>
              <a:rPr lang="en-US" dirty="0"/>
              <a:t>Activity Sheets</a:t>
            </a:r>
          </a:p>
          <a:p>
            <a:r>
              <a:rPr lang="en-US" dirty="0"/>
              <a:t>  - Guide you through a set of experiences</a:t>
            </a:r>
          </a:p>
          <a:p>
            <a:r>
              <a:rPr lang="en-US" dirty="0"/>
              <a:t>  - Build up your experience bank and toolbox</a:t>
            </a:r>
          </a:p>
          <a:p>
            <a:r>
              <a:rPr lang="en-US" dirty="0"/>
              <a:t>  - Not intended that you memorize or master everything</a:t>
            </a:r>
          </a:p>
          <a:p>
            <a:r>
              <a:rPr lang="en-US" dirty="0"/>
              <a:t>  - Instead experience it, know it exists, be able to return to it when you need it.</a:t>
            </a:r>
          </a:p>
          <a:p>
            <a:r>
              <a:rPr lang="en-US" dirty="0"/>
              <a:t>    - This is why credit/no credit instead of letter grade.</a:t>
            </a:r>
          </a:p>
          <a:p>
            <a:r>
              <a:rPr lang="en-US" dirty="0"/>
              <a:t>    - the more you engage it the better you’ll be able to use it </a:t>
            </a:r>
          </a:p>
          <a:p>
            <a:r>
              <a:rPr lang="en-US" dirty="0"/>
              <a:t>      - in future classes / projects</a:t>
            </a:r>
          </a:p>
          <a:p>
            <a:r>
              <a:rPr lang="en-US" dirty="0"/>
              <a:t>      - in internships or jobs</a:t>
            </a:r>
          </a:p>
          <a:p>
            <a:r>
              <a:rPr lang="en-US" dirty="0"/>
              <a:t>  - Talk, Share Ideas, Ask questions… Just learn it / experience it.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r>
              <a:rPr lang="en-US" dirty="0"/>
              <a:t>  - reviews the material from lecture and activity</a:t>
            </a:r>
          </a:p>
          <a:p>
            <a:r>
              <a:rPr lang="en-US" dirty="0"/>
              <a:t>  - Use it as a self test.  </a:t>
            </a:r>
          </a:p>
          <a:p>
            <a:r>
              <a:rPr lang="en-US" dirty="0"/>
              <a:t>  - Review things you miss and try again.</a:t>
            </a:r>
          </a:p>
          <a:p>
            <a:endParaRPr lang="en-US" dirty="0"/>
          </a:p>
          <a:p>
            <a:r>
              <a:rPr lang="en-US" dirty="0"/>
              <a:t>Show Teams</a:t>
            </a:r>
          </a:p>
          <a:p>
            <a:r>
              <a:rPr lang="en-US" dirty="0"/>
              <a:t>Show website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mastering every detail </a:t>
            </a:r>
          </a:p>
          <a:p>
            <a:r>
              <a:rPr lang="en-US" dirty="0"/>
              <a:t>  - somewhat different than a normal course.</a:t>
            </a:r>
          </a:p>
          <a:p>
            <a:r>
              <a:rPr lang="en-US" dirty="0"/>
              <a:t>  - so you are not expected to understand everything in the same way as a typical course.</a:t>
            </a:r>
          </a:p>
          <a:p>
            <a:r>
              <a:rPr lang="en-US" dirty="0"/>
              <a:t>    - The idea is to experience a lot of things that will be useful to you in the future.</a:t>
            </a:r>
          </a:p>
          <a:p>
            <a:r>
              <a:rPr lang="en-US" dirty="0"/>
              <a:t>    - You’ll need to use them over and over and over again until they are natural.</a:t>
            </a:r>
          </a:p>
          <a:p>
            <a:r>
              <a:rPr lang="en-US" dirty="0"/>
              <a:t>      - We are not going to try to drill them in here.</a:t>
            </a:r>
          </a:p>
          <a:p>
            <a:r>
              <a:rPr lang="en-US" dirty="0"/>
              <a:t>      - But what you want to do is remember what you’ve done, not necessarily how you did it.</a:t>
            </a:r>
          </a:p>
          <a:p>
            <a:r>
              <a:rPr lang="en-US" dirty="0"/>
              <a:t>      - Once you know what you can do and remember that you’ve done it its easy to look up how to do it.</a:t>
            </a:r>
          </a:p>
          <a:p>
            <a:endParaRPr lang="en-US" dirty="0"/>
          </a:p>
          <a:p>
            <a:r>
              <a:rPr lang="en-US" dirty="0"/>
              <a:t>You won’t always have all of the information you need</a:t>
            </a:r>
          </a:p>
          <a:p>
            <a:r>
              <a:rPr lang="en-US" dirty="0"/>
              <a:t>  - you’ll make mistakes</a:t>
            </a:r>
          </a:p>
          <a:p>
            <a:r>
              <a:rPr lang="en-US" dirty="0"/>
              <a:t>  - things will appear not to work</a:t>
            </a:r>
          </a:p>
          <a:p>
            <a:r>
              <a:rPr lang="en-US" dirty="0"/>
              <a:t>  - you’ll get practice figuring them out.</a:t>
            </a:r>
          </a:p>
          <a:p>
            <a:endParaRPr lang="en-US" dirty="0"/>
          </a:p>
          <a:p>
            <a:r>
              <a:rPr lang="en-US" dirty="0"/>
              <a:t>For both of these reasons this is a CR/NC course.</a:t>
            </a:r>
          </a:p>
          <a:p>
            <a:r>
              <a:rPr lang="en-US" dirty="0"/>
              <a:t>  - Don’t want you memorizing commands and such</a:t>
            </a:r>
          </a:p>
          <a:p>
            <a:r>
              <a:rPr lang="en-US" dirty="0"/>
              <a:t>  - Also don’t want to penalize you for working without complete information, when that’s what is expected.</a:t>
            </a:r>
          </a:p>
          <a:p>
            <a:endParaRPr lang="en-US" dirty="0"/>
          </a:p>
          <a:p>
            <a:r>
              <a:rPr lang="en-US" dirty="0"/>
              <a:t>By having lots of experience you develop an intuition about what is happening in future situations.</a:t>
            </a:r>
          </a:p>
          <a:p>
            <a:r>
              <a:rPr lang="en-US" dirty="0"/>
              <a:t>  - </a:t>
            </a:r>
            <a:r>
              <a:rPr lang="en-US" dirty="0" err="1"/>
              <a:t>Ohhhh</a:t>
            </a:r>
            <a:r>
              <a:rPr lang="en-US" dirty="0"/>
              <a:t> yea… I’ve seen something like this before.</a:t>
            </a:r>
          </a:p>
          <a:p>
            <a:r>
              <a:rPr lang="en-US" dirty="0"/>
              <a:t>  - What did do then?  </a:t>
            </a:r>
          </a:p>
          <a:p>
            <a:r>
              <a:rPr lang="en-US" dirty="0"/>
              <a:t>  - How did I do that?</a:t>
            </a:r>
          </a:p>
          <a:p>
            <a:endParaRPr lang="en-US" dirty="0"/>
          </a:p>
          <a:p>
            <a:r>
              <a:rPr lang="en-US" dirty="0"/>
              <a:t>Then once you do it a few dozen or a few hundred times, you’ll remember it.</a:t>
            </a:r>
          </a:p>
          <a:p>
            <a:endParaRPr lang="en-US" dirty="0"/>
          </a:p>
          <a:p>
            <a:r>
              <a:rPr lang="en-US" dirty="0"/>
              <a:t>So… bottom line… </a:t>
            </a:r>
          </a:p>
          <a:p>
            <a:r>
              <a:rPr lang="en-US" dirty="0"/>
              <a:t>  - Don’t panic if you feel like you don’t understand everything deeply</a:t>
            </a:r>
          </a:p>
          <a:p>
            <a:r>
              <a:rPr lang="en-US" dirty="0"/>
              <a:t>  - That is okay…</a:t>
            </a:r>
          </a:p>
          <a:p>
            <a:r>
              <a:rPr lang="en-US" dirty="0"/>
              <a:t>  - This is about </a:t>
            </a:r>
          </a:p>
          <a:p>
            <a:r>
              <a:rPr lang="en-US" dirty="0"/>
              <a:t>    - knowing “what” you can do</a:t>
            </a:r>
          </a:p>
          <a:p>
            <a:r>
              <a:rPr lang="en-US" dirty="0"/>
              <a:t>    - having the experience of having done it</a:t>
            </a:r>
          </a:p>
          <a:p>
            <a:r>
              <a:rPr lang="en-US" dirty="0"/>
              <a:t>    - being able to figure things out</a:t>
            </a:r>
          </a:p>
          <a:p>
            <a:r>
              <a:rPr lang="en-US" dirty="0"/>
              <a:t>    - being able to look up “how” to do it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take questions on syllabus next week as well.</a:t>
            </a:r>
          </a:p>
          <a:p>
            <a:r>
              <a:rPr lang="en-US" dirty="0"/>
              <a:t>Or ask on Teams.</a:t>
            </a:r>
          </a:p>
        </p:txBody>
      </p:sp>
    </p:spTree>
    <p:extLst>
      <p:ext uri="{BB962C8B-B14F-4D97-AF65-F5344CB8AC3E}">
        <p14:creationId xmlns:p14="http://schemas.microsoft.com/office/powerpoint/2010/main" val="407300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5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This is because Linux/Unix is the dominant platform for servers.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In the cloud application services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Linux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B8846-DF1E-FE4A-BCE2-3616CD3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2255">
            <a:off x="3580179" y="2489085"/>
            <a:ext cx="3251200" cy="2247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D5290-E319-AA4D-8F64-FC456A77EDF7}"/>
              </a:ext>
            </a:extLst>
          </p:cNvPr>
          <p:cNvSpPr txBox="1"/>
          <p:nvPr/>
        </p:nvSpPr>
        <p:spPr>
          <a:xfrm>
            <a:off x="3867912" y="480494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https://www.mychoicesoftware.com/blogs/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news/why-do-so-many-companies-use-windows-os</a:t>
            </a:r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0CAC0B0-C981-AF44-B7B8-CD0417FA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5598">
            <a:off x="1174288" y="3273593"/>
            <a:ext cx="1809496" cy="135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</a:t>
            </a:r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https://www.hiclipart.com/free-</a:t>
            </a:r>
          </a:p>
          <a:p>
            <a:r>
              <a:rPr lang="en-US" sz="800" dirty="0">
                <a:solidFill>
                  <a:schemeClr val="accent2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transparent-background-png-clipart-ajzax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481278"/>
            <a:ext cx="6934061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</a:t>
            </a:r>
            <a:r>
              <a:rPr lang="en-US" sz="2000" i="1" dirty="0"/>
              <a:t>Unix compatible</a:t>
            </a:r>
            <a:r>
              <a:rPr lang="en-US" sz="2000" dirty="0"/>
              <a:t> operating systems that are built on the</a:t>
            </a:r>
            <a:r>
              <a:rPr lang="en-US" sz="2000" i="1" dirty="0"/>
              <a:t> </a:t>
            </a:r>
            <a:r>
              <a:rPr lang="en-US" sz="2000" b="1" i="1" dirty="0"/>
              <a:t>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</a:t>
            </a:r>
            <a:r>
              <a:rPr lang="en-US" sz="1800" b="1" i="1" dirty="0"/>
              <a:t>flavors</a:t>
            </a:r>
            <a:r>
              <a:rPr lang="en-US" sz="1800" dirty="0"/>
              <a:t>” (i.e. “distributions” or “distros”)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by Linux Torvalds in 1991 as licensed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also freely available…</a:t>
            </a:r>
          </a:p>
          <a:p>
            <a:pPr lvl="1"/>
            <a:r>
              <a:rPr lang="en-US" sz="2000" dirty="0"/>
              <a:t>and </a:t>
            </a:r>
            <a:r>
              <a:rPr lang="en-US" sz="2000" b="1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Debian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Debian is one of the most widely used and well supported Linux flavors.</a:t>
            </a:r>
          </a:p>
          <a:p>
            <a:pPr lvl="1"/>
            <a:r>
              <a:rPr lang="en-US" sz="1800" dirty="0"/>
              <a:t>Experience with Debian transfers easily to a number of other flavors that use the same or similar tools.</a:t>
            </a:r>
          </a:p>
          <a:p>
            <a:pPr lvl="1"/>
            <a:r>
              <a:rPr lang="en-US" sz="1800" dirty="0"/>
              <a:t>It is smaller and more friendly to lower resource machines than some other flavors.</a:t>
            </a:r>
          </a:p>
          <a:p>
            <a:endParaRPr lang="en-US" sz="2000" dirty="0"/>
          </a:p>
          <a:p>
            <a:r>
              <a:rPr lang="en-US" sz="2000" dirty="0"/>
              <a:t> https://</a:t>
            </a:r>
            <a:r>
              <a:rPr lang="en-US" sz="2000" dirty="0" err="1"/>
              <a:t>www.debian.org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Desktop Managers: XFCE4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2" y="1414472"/>
            <a:ext cx="2950317" cy="2980500"/>
          </a:xfrm>
        </p:spPr>
        <p:txBody>
          <a:bodyPr/>
          <a:lstStyle/>
          <a:p>
            <a:r>
              <a:rPr lang="en-US" sz="1600" dirty="0"/>
              <a:t>Like Mac and Windows Linux can have a graphical user interface (GUI).</a:t>
            </a:r>
          </a:p>
          <a:p>
            <a:r>
              <a:rPr lang="en-US" sz="1600" dirty="0"/>
              <a:t>Unlike Mac and Windows there are many different windowing environments (i.e. Desktop Managers) for Linux.</a:t>
            </a:r>
          </a:p>
          <a:p>
            <a:r>
              <a:rPr lang="en-US" sz="1600" dirty="0"/>
              <a:t>XFCE is a basic, light weight Desktop Manager.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2BB69-5B63-C2CC-D825-BFB935BC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9" y="650083"/>
            <a:ext cx="5883602" cy="4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23-8E26-C7E2-7A92-71ADB546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306237"/>
            <a:ext cx="7030037" cy="857400"/>
          </a:xfrm>
        </p:spPr>
        <p:txBody>
          <a:bodyPr/>
          <a:lstStyle/>
          <a:p>
            <a:r>
              <a:rPr lang="en-US" sz="3200" dirty="0"/>
              <a:t>Running Linux &amp; a Desktop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1C8E5-15F2-A35E-97D3-60E22728F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 your Machine:</a:t>
            </a:r>
          </a:p>
          <a:p>
            <a:pPr lvl="1"/>
            <a:r>
              <a:rPr lang="en-US" sz="2000" dirty="0"/>
              <a:t>Replace MacOS or Windows</a:t>
            </a:r>
          </a:p>
          <a:p>
            <a:pPr lvl="1"/>
            <a:r>
              <a:rPr lang="en-US" sz="2000" dirty="0"/>
              <a:t>In a Virtual Machine.</a:t>
            </a:r>
          </a:p>
          <a:p>
            <a:pPr lvl="1"/>
            <a:r>
              <a:rPr lang="en-US" sz="2000" dirty="0"/>
              <a:t>In a Docker Container.</a:t>
            </a:r>
          </a:p>
          <a:p>
            <a:r>
              <a:rPr lang="en-US" sz="2000" dirty="0"/>
              <a:t>On a server accessed remotely.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6D1D-AE21-A88D-1300-439BD3C1DF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9A9C-312F-D39F-1F49-369425D5C2D3}"/>
              </a:ext>
            </a:extLst>
          </p:cNvPr>
          <p:cNvGrpSpPr/>
          <p:nvPr/>
        </p:nvGrpSpPr>
        <p:grpSpPr>
          <a:xfrm>
            <a:off x="1175605" y="1645948"/>
            <a:ext cx="6672810" cy="1938992"/>
            <a:chOff x="1175605" y="1645948"/>
            <a:chExt cx="6672810" cy="19389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57FDC2-85C5-2296-B4CB-6DC677A29A01}"/>
                </a:ext>
              </a:extLst>
            </p:cNvPr>
            <p:cNvSpPr/>
            <p:nvPr/>
          </p:nvSpPr>
          <p:spPr>
            <a:xfrm>
              <a:off x="1175605" y="2801071"/>
              <a:ext cx="3281485" cy="388003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5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D3073-4D71-7952-BC5C-D37D18DC27C8}"/>
                </a:ext>
              </a:extLst>
            </p:cNvPr>
            <p:cNvSpPr txBox="1"/>
            <p:nvPr/>
          </p:nvSpPr>
          <p:spPr>
            <a:xfrm rot="21265102">
              <a:off x="5314747" y="1645948"/>
              <a:ext cx="25336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Debian Linux with XFCE4 running in a Docker Container.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1543"/>
            <a:ext cx="6761100" cy="857400"/>
          </a:xfrm>
        </p:spPr>
        <p:txBody>
          <a:bodyPr/>
          <a:lstStyle/>
          <a:p>
            <a:r>
              <a:rPr lang="en-US" sz="3200" dirty="0"/>
              <a:t>Docker/Docker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67063"/>
            <a:ext cx="6761100" cy="3946275"/>
          </a:xfrm>
        </p:spPr>
        <p:txBody>
          <a:bodyPr/>
          <a:lstStyle/>
          <a:p>
            <a:r>
              <a:rPr lang="en-US" sz="2000" b="1" i="1" dirty="0"/>
              <a:t>Docker</a:t>
            </a:r>
            <a:r>
              <a:rPr lang="en-US" sz="2000" dirty="0"/>
              <a:t> (and </a:t>
            </a:r>
            <a:r>
              <a:rPr lang="en-US" sz="2000" b="1" i="1" dirty="0"/>
              <a:t>Docker Desktop</a:t>
            </a:r>
            <a:r>
              <a:rPr lang="en-US" sz="2000" dirty="0"/>
              <a:t>) are programs that manage </a:t>
            </a:r>
            <a:r>
              <a:rPr lang="en-US" sz="2000" b="1" i="1" dirty="0"/>
              <a:t>images</a:t>
            </a:r>
            <a:r>
              <a:rPr lang="en-US" sz="2000" dirty="0"/>
              <a:t> and </a:t>
            </a:r>
            <a:r>
              <a:rPr lang="en-US" sz="2000" b="1" i="1" dirty="0"/>
              <a:t>containers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image</a:t>
            </a:r>
            <a:r>
              <a:rPr lang="en-US" sz="2000" dirty="0"/>
              <a:t> is a compressed file containing an operating system (e.g. Linux) and application software (e.g. terminal / editors / browser /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A docker </a:t>
            </a:r>
            <a:r>
              <a:rPr lang="en-US" sz="2000" b="1" i="1" dirty="0"/>
              <a:t>container</a:t>
            </a:r>
            <a:r>
              <a:rPr lang="en-US" sz="2000" dirty="0"/>
              <a:t> is like a simulated computer or server inside your computer.</a:t>
            </a:r>
          </a:p>
          <a:p>
            <a:pPr lvl="1"/>
            <a:endParaRPr lang="en-US" sz="2000" dirty="0"/>
          </a:p>
          <a:p>
            <a:r>
              <a:rPr lang="en-US" sz="2000" dirty="0"/>
              <a:t>When a container is </a:t>
            </a:r>
            <a:r>
              <a:rPr lang="en-US" sz="2000" b="1" i="1" dirty="0"/>
              <a:t>running</a:t>
            </a:r>
            <a:r>
              <a:rPr lang="en-US" sz="2000" dirty="0"/>
              <a:t> you can connect to it like a server and use the operating system or services that it provides.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7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C89-8E2E-471B-1026-32D5E422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4D93C-0712-D49F-9689-0C72413F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Demo of our setup once its working.</a:t>
            </a:r>
          </a:p>
          <a:p>
            <a:pPr lvl="1"/>
            <a:r>
              <a:rPr lang="en-US" sz="2000" b="1" i="1" dirty="0"/>
              <a:t>Pull</a:t>
            </a:r>
            <a:r>
              <a:rPr lang="en-US" sz="2000" dirty="0"/>
              <a:t> image (once in Terminal)</a:t>
            </a:r>
          </a:p>
          <a:p>
            <a:pPr lvl="1"/>
            <a:r>
              <a:rPr lang="en-US" sz="2000" b="1" i="1" dirty="0"/>
              <a:t>Create</a:t>
            </a:r>
            <a:r>
              <a:rPr lang="en-US" sz="2000" dirty="0"/>
              <a:t> container (once in Terminal)</a:t>
            </a:r>
          </a:p>
          <a:p>
            <a:pPr lvl="1"/>
            <a:r>
              <a:rPr lang="en-US" sz="2000" b="1" i="1" dirty="0"/>
              <a:t>Start</a:t>
            </a:r>
            <a:r>
              <a:rPr lang="en-US" sz="2000" dirty="0"/>
              <a:t> container using Docker Desktop</a:t>
            </a:r>
          </a:p>
          <a:p>
            <a:pPr lvl="1"/>
            <a:r>
              <a:rPr lang="en-US" sz="2000" dirty="0"/>
              <a:t>Connect to container with </a:t>
            </a:r>
            <a:r>
              <a:rPr lang="en-US" sz="2000" dirty="0" err="1"/>
              <a:t>TigerVNC</a:t>
            </a:r>
            <a:r>
              <a:rPr lang="en-US" sz="2000" dirty="0"/>
              <a:t> Viewer</a:t>
            </a:r>
          </a:p>
          <a:p>
            <a:pPr lvl="1"/>
            <a:r>
              <a:rPr lang="en-US" sz="2000" b="1" i="1" dirty="0"/>
              <a:t>Stop</a:t>
            </a:r>
            <a:r>
              <a:rPr lang="en-US" sz="2000" dirty="0"/>
              <a:t> container using Docker Desktop</a:t>
            </a:r>
          </a:p>
          <a:p>
            <a:pPr lvl="1"/>
            <a:endParaRPr lang="en-US" sz="2000" dirty="0"/>
          </a:p>
          <a:p>
            <a:pPr lvl="1"/>
            <a:r>
              <a:rPr lang="en-US" sz="2000" b="1" u="sng" dirty="0">
                <a:solidFill>
                  <a:srgbClr val="FF0000"/>
                </a:solidFill>
              </a:rPr>
              <a:t>Do not Delete your container!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BB04-9275-98AA-17A5-3EA1D47364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7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18514"/>
            <a:ext cx="6761100" cy="857400"/>
          </a:xfrm>
        </p:spPr>
        <p:txBody>
          <a:bodyPr/>
          <a:lstStyle/>
          <a:p>
            <a:r>
              <a:rPr lang="en-US" sz="3200" dirty="0" err="1"/>
              <a:t>dockerhub</a:t>
            </a:r>
            <a:r>
              <a:rPr lang="en-US" sz="3200" dirty="0"/>
              <a:t> &amp; Docker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79866E-4771-1209-41B1-61DA05F43E9E}"/>
              </a:ext>
            </a:extLst>
          </p:cNvPr>
          <p:cNvGrpSpPr/>
          <p:nvPr/>
        </p:nvGrpSpPr>
        <p:grpSpPr>
          <a:xfrm>
            <a:off x="3339737" y="3470736"/>
            <a:ext cx="1356203" cy="1441073"/>
            <a:chOff x="3339737" y="3470736"/>
            <a:chExt cx="1356203" cy="1441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4C9575-6D00-1C35-2EF8-977D2E73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94" y="3470736"/>
              <a:ext cx="867046" cy="14410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7F1D39-35F7-26A7-5C98-4A7FC8FF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737" y="3676789"/>
              <a:ext cx="548565" cy="5485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A6461A-6647-6614-BFA7-A183F03462A4}"/>
              </a:ext>
            </a:extLst>
          </p:cNvPr>
          <p:cNvGrpSpPr/>
          <p:nvPr/>
        </p:nvGrpSpPr>
        <p:grpSpPr>
          <a:xfrm>
            <a:off x="3334044" y="1198891"/>
            <a:ext cx="1804813" cy="1644536"/>
            <a:chOff x="3334044" y="1198891"/>
            <a:chExt cx="1804813" cy="16445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F85297-2281-A2BB-E450-12623F0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044" y="1409391"/>
              <a:ext cx="1804813" cy="1434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383B47-D863-67AD-EBF4-B81476E0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74" y="1198891"/>
              <a:ext cx="571500" cy="5715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DA01C2-AF01-310A-C62D-B219C9B857C6}"/>
              </a:ext>
            </a:extLst>
          </p:cNvPr>
          <p:cNvGrpSpPr/>
          <p:nvPr/>
        </p:nvGrpSpPr>
        <p:grpSpPr>
          <a:xfrm>
            <a:off x="3984660" y="1547328"/>
            <a:ext cx="836245" cy="2510313"/>
            <a:chOff x="3984660" y="1547328"/>
            <a:chExt cx="836245" cy="25103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783121-6330-A76C-20F2-75976D65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94178">
              <a:off x="4216773" y="1547328"/>
              <a:ext cx="604132" cy="5073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7356A5-15AF-1CCB-6ADB-058FA3A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13508">
              <a:off x="3984660" y="3634813"/>
              <a:ext cx="503532" cy="42282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4FC9C9-3497-D804-121C-051BFB292B34}"/>
              </a:ext>
            </a:extLst>
          </p:cNvPr>
          <p:cNvGrpSpPr/>
          <p:nvPr/>
        </p:nvGrpSpPr>
        <p:grpSpPr>
          <a:xfrm>
            <a:off x="92075" y="1543819"/>
            <a:ext cx="2781703" cy="3528626"/>
            <a:chOff x="92075" y="1543819"/>
            <a:chExt cx="2781703" cy="3528626"/>
          </a:xfrm>
        </p:grpSpPr>
        <p:sp>
          <p:nvSpPr>
            <p:cNvPr id="6" name="Cloud Callout 5">
              <a:extLst>
                <a:ext uri="{FF2B5EF4-FFF2-40B4-BE49-F238E27FC236}">
                  <a16:creationId xmlns:a16="http://schemas.microsoft.com/office/drawing/2014/main" id="{A624FD74-ADEB-656E-6334-E5BC7EA2C6C6}"/>
                </a:ext>
              </a:extLst>
            </p:cNvPr>
            <p:cNvSpPr/>
            <p:nvPr/>
          </p:nvSpPr>
          <p:spPr>
            <a:xfrm>
              <a:off x="92075" y="1543819"/>
              <a:ext cx="2781703" cy="2154573"/>
            </a:xfrm>
            <a:prstGeom prst="cloudCallout">
              <a:avLst>
                <a:gd name="adj1" fmla="val -48256"/>
                <a:gd name="adj2" fmla="val 236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D4434F-69F8-9905-B14E-073FA4DA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92" y="1929128"/>
              <a:ext cx="913261" cy="7229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C757F-695C-4656-4D19-D8DBDD3B4587}"/>
                </a:ext>
              </a:extLst>
            </p:cNvPr>
            <p:cNvSpPr txBox="1"/>
            <p:nvPr/>
          </p:nvSpPr>
          <p:spPr>
            <a:xfrm rot="21265102">
              <a:off x="206763" y="3749006"/>
              <a:ext cx="26477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Dockerhub</a:t>
              </a:r>
              <a:r>
                <a:rPr lang="en-US" sz="2000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 is a cloud-based repository of static </a:t>
              </a:r>
            </a:p>
            <a:p>
              <a:pPr algn="ctr"/>
              <a:r>
                <a:rPr lang="en-US" sz="2000" i="1" dirty="0">
                  <a:solidFill>
                    <a:schemeClr val="accent5">
                      <a:lumMod val="90000"/>
                      <a:lumOff val="10000"/>
                    </a:schemeClr>
                  </a:solidFill>
                  <a:latin typeface="Chalkboard SE" panose="03050602040202020205" pitchFamily="66" charset="77"/>
                </a:rPr>
                <a:t>Docker Images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A8EAD-FF04-A447-ED22-D7EA0659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18" y="2790183"/>
              <a:ext cx="418285" cy="4182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B9FC44-20F3-1144-8AA1-0AD7BE56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146" y="2786871"/>
              <a:ext cx="418285" cy="418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A9BB68-3750-7326-15ED-5A1FE904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378" y="2786870"/>
              <a:ext cx="418285" cy="4182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14A1C1-369E-92D5-FFFA-5F2BAFEC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0776" y="2298429"/>
              <a:ext cx="418285" cy="4182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DD4BBF-FD59-E880-36FB-0293E7A0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595" y="1811311"/>
              <a:ext cx="418285" cy="4182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0C41F4-56A7-0697-C9D8-A80E172DD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2106" y="1806104"/>
              <a:ext cx="418285" cy="4182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528C9A-F81E-5CDB-9CF0-5D41FEEA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9648" y="2301141"/>
              <a:ext cx="418285" cy="4182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EF246EE-B9C6-13AA-442A-A20F897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7065" y="2788986"/>
              <a:ext cx="418285" cy="41828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65DD7-D3AC-99FD-F16E-40C2E9685123}"/>
              </a:ext>
            </a:extLst>
          </p:cNvPr>
          <p:cNvGrpSpPr/>
          <p:nvPr/>
        </p:nvGrpSpPr>
        <p:grpSpPr>
          <a:xfrm>
            <a:off x="2197269" y="1917626"/>
            <a:ext cx="1947081" cy="1458444"/>
            <a:chOff x="2197269" y="1917626"/>
            <a:chExt cx="1947081" cy="1458444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3510506-3CD7-E395-3009-DD8ED5D1BDC1}"/>
                </a:ext>
              </a:extLst>
            </p:cNvPr>
            <p:cNvSpPr/>
            <p:nvPr/>
          </p:nvSpPr>
          <p:spPr>
            <a:xfrm rot="1812199">
              <a:off x="2197269" y="2737008"/>
              <a:ext cx="194708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77AAB3D-8D42-0E2F-3F64-49A30ADDE516}"/>
                </a:ext>
              </a:extLst>
            </p:cNvPr>
            <p:cNvSpPr/>
            <p:nvPr/>
          </p:nvSpPr>
          <p:spPr>
            <a:xfrm rot="20763146">
              <a:off x="2320131" y="1917626"/>
              <a:ext cx="1747311" cy="639062"/>
            </a:xfrm>
            <a:prstGeom prst="rightArrow">
              <a:avLst/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Pull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EB55278-158C-0243-3135-55639903AF7C}"/>
              </a:ext>
            </a:extLst>
          </p:cNvPr>
          <p:cNvGrpSpPr/>
          <p:nvPr/>
        </p:nvGrpSpPr>
        <p:grpSpPr>
          <a:xfrm>
            <a:off x="4393386" y="1240455"/>
            <a:ext cx="4629402" cy="3632167"/>
            <a:chOff x="4393386" y="1240455"/>
            <a:chExt cx="4629402" cy="36321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5DF1EC5-4BC1-B2CF-2929-45E6347B1A7F}"/>
                </a:ext>
              </a:extLst>
            </p:cNvPr>
            <p:cNvGrpSpPr/>
            <p:nvPr/>
          </p:nvGrpSpPr>
          <p:grpSpPr>
            <a:xfrm>
              <a:off x="5419361" y="1240455"/>
              <a:ext cx="3603427" cy="3632167"/>
              <a:chOff x="5398524" y="1195755"/>
              <a:chExt cx="3603427" cy="3632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266692A-6BDB-4B09-F89B-EBFFCE445BF7}"/>
                  </a:ext>
                </a:extLst>
              </p:cNvPr>
              <p:cNvSpPr/>
              <p:nvPr/>
            </p:nvSpPr>
            <p:spPr>
              <a:xfrm>
                <a:off x="5398524" y="1195755"/>
                <a:ext cx="3603427" cy="3632167"/>
              </a:xfrm>
              <a:prstGeom prst="roundRect">
                <a:avLst>
                  <a:gd name="adj" fmla="val 38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9FA59F-8131-6DB3-8BFB-D3007417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985" y="1603534"/>
                <a:ext cx="680581" cy="57150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78B492-D481-AFF1-4950-65F69C1F92C6}"/>
                  </a:ext>
                </a:extLst>
              </p:cNvPr>
              <p:cNvGrpSpPr/>
              <p:nvPr/>
            </p:nvGrpSpPr>
            <p:grpSpPr>
              <a:xfrm>
                <a:off x="6559652" y="1323101"/>
                <a:ext cx="2336356" cy="1292646"/>
                <a:chOff x="6559652" y="1323101"/>
                <a:chExt cx="2336356" cy="129264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67A6D697-D6DD-686F-4868-2D7D6F223AD9}"/>
                    </a:ext>
                  </a:extLst>
                </p:cNvPr>
                <p:cNvSpPr/>
                <p:nvPr/>
              </p:nvSpPr>
              <p:spPr>
                <a:xfrm>
                  <a:off x="6559652" y="1323101"/>
                  <a:ext cx="2336356" cy="1292646"/>
                </a:xfrm>
                <a:prstGeom prst="roundRect">
                  <a:avLst>
                    <a:gd name="adj" fmla="val 8636"/>
                  </a:avLst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5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0F931A-BB0C-FF74-3688-2052DA047228}"/>
                    </a:ext>
                  </a:extLst>
                </p:cNvPr>
                <p:cNvSpPr txBox="1"/>
                <p:nvPr/>
              </p:nvSpPr>
              <p:spPr>
                <a:xfrm>
                  <a:off x="6857764" y="1373245"/>
                  <a:ext cx="1810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Pulled Images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8C489D4-3247-0B35-6EBC-9DA455BBD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01" y="1836801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F6826A7-5DA8-AEE3-D065-81EBBF6F0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3431" y="1838865"/>
                  <a:ext cx="608797" cy="6087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0E8851E-7168-8607-CA3A-B68528DD8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9920" y="1834756"/>
                  <a:ext cx="608797" cy="608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4" name="Bent Arrow 1023">
              <a:extLst>
                <a:ext uri="{FF2B5EF4-FFF2-40B4-BE49-F238E27FC236}">
                  <a16:creationId xmlns:a16="http://schemas.microsoft.com/office/drawing/2014/main" id="{4BF2B74C-2C9C-529B-E564-4E68D0C8F80F}"/>
                </a:ext>
              </a:extLst>
            </p:cNvPr>
            <p:cNvSpPr/>
            <p:nvPr/>
          </p:nvSpPr>
          <p:spPr>
            <a:xfrm>
              <a:off x="4393386" y="2773727"/>
              <a:ext cx="1023347" cy="857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A45CBFC-FB14-3A3B-D2C8-52B3597BD9C2}"/>
              </a:ext>
            </a:extLst>
          </p:cNvPr>
          <p:cNvGrpSpPr/>
          <p:nvPr/>
        </p:nvGrpSpPr>
        <p:grpSpPr>
          <a:xfrm>
            <a:off x="5520226" y="2778723"/>
            <a:ext cx="3396445" cy="1939384"/>
            <a:chOff x="5520226" y="2778723"/>
            <a:chExt cx="3396445" cy="193938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ABCE93-D26D-1B94-6D94-43E991FB9A6B}"/>
                </a:ext>
              </a:extLst>
            </p:cNvPr>
            <p:cNvGrpSpPr/>
            <p:nvPr/>
          </p:nvGrpSpPr>
          <p:grpSpPr>
            <a:xfrm>
              <a:off x="5520226" y="2778723"/>
              <a:ext cx="3396445" cy="1939384"/>
              <a:chOff x="5520226" y="2778723"/>
              <a:chExt cx="3396445" cy="193938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55D46D5-1FB6-F884-FEE1-A728309914EB}"/>
                  </a:ext>
                </a:extLst>
              </p:cNvPr>
              <p:cNvSpPr/>
              <p:nvPr/>
            </p:nvSpPr>
            <p:spPr>
              <a:xfrm>
                <a:off x="5520226" y="2778723"/>
                <a:ext cx="3396445" cy="1939384"/>
              </a:xfrm>
              <a:prstGeom prst="roundRect">
                <a:avLst>
                  <a:gd name="adj" fmla="val 8636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5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63064-59E6-F6E8-63B6-E96B2A0D14E0}"/>
                  </a:ext>
                </a:extLst>
              </p:cNvPr>
              <p:cNvSpPr txBox="1"/>
              <p:nvPr/>
            </p:nvSpPr>
            <p:spPr>
              <a:xfrm>
                <a:off x="6560398" y="4317996"/>
                <a:ext cx="1425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Containers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973AA6-2563-B27C-2B99-F20FB1FD6D38}"/>
                </a:ext>
              </a:extLst>
            </p:cNvPr>
            <p:cNvGrpSpPr/>
            <p:nvPr/>
          </p:nvGrpSpPr>
          <p:grpSpPr>
            <a:xfrm>
              <a:off x="5520226" y="2806072"/>
              <a:ext cx="914033" cy="981035"/>
              <a:chOff x="5520226" y="2806072"/>
              <a:chExt cx="914033" cy="98103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571B912-0F68-ECCA-C500-E233F8F2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164" y="3178310"/>
                <a:ext cx="608797" cy="60879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A26E28-E9F7-D53D-799B-76334484AECE}"/>
                  </a:ext>
                </a:extLst>
              </p:cNvPr>
              <p:cNvSpPr txBox="1"/>
              <p:nvPr/>
            </p:nvSpPr>
            <p:spPr>
              <a:xfrm>
                <a:off x="5520226" y="2806072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Created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9D4A8A-42FA-28DF-02C2-22788D5A29D5}"/>
              </a:ext>
            </a:extLst>
          </p:cNvPr>
          <p:cNvGrpSpPr/>
          <p:nvPr/>
        </p:nvGrpSpPr>
        <p:grpSpPr>
          <a:xfrm>
            <a:off x="6293300" y="2800044"/>
            <a:ext cx="1425391" cy="1458618"/>
            <a:chOff x="6293300" y="2800044"/>
            <a:chExt cx="1425391" cy="14586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F3D141C-5C2A-E37D-CABF-8D64B9E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300" y="3126100"/>
              <a:ext cx="1425391" cy="113256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E2E831-BE73-1A8F-5B0D-3109B36EFAC9}"/>
                </a:ext>
              </a:extLst>
            </p:cNvPr>
            <p:cNvSpPr txBox="1"/>
            <p:nvPr/>
          </p:nvSpPr>
          <p:spPr>
            <a:xfrm>
              <a:off x="6727580" y="2800044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Running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1132B7-7D46-E54E-BCA3-9A8EDFDE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89389">
              <a:off x="7029171" y="3289931"/>
              <a:ext cx="311379" cy="311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00C08-6442-F08E-F22A-34083F3B721D}"/>
                </a:ext>
              </a:extLst>
            </p:cNvPr>
            <p:cNvSpPr txBox="1"/>
            <p:nvPr/>
          </p:nvSpPr>
          <p:spPr>
            <a:xfrm>
              <a:off x="7195036" y="3045944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8DBB0-D26F-25DF-BACA-2295C33DB9BD}"/>
              </a:ext>
            </a:extLst>
          </p:cNvPr>
          <p:cNvGrpSpPr/>
          <p:nvPr/>
        </p:nvGrpSpPr>
        <p:grpSpPr>
          <a:xfrm>
            <a:off x="7877813" y="2800603"/>
            <a:ext cx="947695" cy="987589"/>
            <a:chOff x="7877813" y="2800603"/>
            <a:chExt cx="947695" cy="987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FCF2F-D2A4-D4FE-E5E1-A57075D4FA6D}"/>
                </a:ext>
              </a:extLst>
            </p:cNvPr>
            <p:cNvSpPr txBox="1"/>
            <p:nvPr/>
          </p:nvSpPr>
          <p:spPr>
            <a:xfrm>
              <a:off x="7877813" y="280060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Stopped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CBFF5-655E-FD80-68CD-0231A81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808" y="3179395"/>
              <a:ext cx="608797" cy="60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42E98-7BB9-5249-EC97-6C974EF2D3C8}"/>
                </a:ext>
              </a:extLst>
            </p:cNvPr>
            <p:cNvSpPr txBox="1"/>
            <p:nvPr/>
          </p:nvSpPr>
          <p:spPr>
            <a:xfrm>
              <a:off x="8324124" y="3082983"/>
              <a:ext cx="43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halkboard SE" panose="03050602040202020205" pitchFamily="66" charset="77"/>
                </a:rPr>
                <a:t>+</a:t>
              </a: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B418434-BBAA-FA4E-3135-B35728CF8A41}"/>
              </a:ext>
            </a:extLst>
          </p:cNvPr>
          <p:cNvSpPr txBox="1"/>
          <p:nvPr/>
        </p:nvSpPr>
        <p:spPr>
          <a:xfrm>
            <a:off x="8809463" y="367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17938"/>
            <a:ext cx="6761100" cy="857400"/>
          </a:xfrm>
        </p:spPr>
        <p:txBody>
          <a:bodyPr/>
          <a:lstStyle/>
          <a:p>
            <a:r>
              <a:rPr lang="en-US" sz="3200" dirty="0"/>
              <a:t>Virtual Network Computing (VNC)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9192" y="1483111"/>
            <a:ext cx="3797944" cy="2980500"/>
          </a:xfrm>
        </p:spPr>
        <p:txBody>
          <a:bodyPr/>
          <a:lstStyle/>
          <a:p>
            <a:r>
              <a:rPr lang="en-US" sz="2000" dirty="0"/>
              <a:t>VNC is a “Remote Desktop” technology</a:t>
            </a:r>
          </a:p>
          <a:p>
            <a:pPr lvl="1"/>
            <a:r>
              <a:rPr lang="en-US" sz="1800" dirty="0"/>
              <a:t>Allows us to connect to and interact with another computer </a:t>
            </a:r>
          </a:p>
          <a:p>
            <a:pPr lvl="2"/>
            <a:r>
              <a:rPr lang="en-US" sz="1600" dirty="0"/>
              <a:t>A server</a:t>
            </a:r>
          </a:p>
          <a:p>
            <a:pPr lvl="2"/>
            <a:r>
              <a:rPr lang="en-US" sz="1600" dirty="0"/>
              <a:t>Linux running in a docker container.</a:t>
            </a:r>
          </a:p>
          <a:p>
            <a:pPr lvl="1"/>
            <a:r>
              <a:rPr lang="en-US" sz="1800" dirty="0"/>
              <a:t>Displays the other computer’s desktop in a window on our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839E1-6DF0-801D-A30B-0615EB1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22" y="1371600"/>
            <a:ext cx="5476543" cy="355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93FCF-B63A-B03E-AE19-63AA299CC12B}"/>
              </a:ext>
            </a:extLst>
          </p:cNvPr>
          <p:cNvSpPr/>
          <p:nvPr/>
        </p:nvSpPr>
        <p:spPr>
          <a:xfrm>
            <a:off x="5298586" y="1731847"/>
            <a:ext cx="3797943" cy="2954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165664" y="2319797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9540">
            <a:off x="4917478" y="2276293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F4577-E1DE-6545-8E28-53D2A3332716}"/>
              </a:ext>
            </a:extLst>
          </p:cNvPr>
          <p:cNvGrpSpPr/>
          <p:nvPr/>
        </p:nvGrpSpPr>
        <p:grpSpPr>
          <a:xfrm>
            <a:off x="2872633" y="2749905"/>
            <a:ext cx="2861635" cy="2380024"/>
            <a:chOff x="2388001" y="2810039"/>
            <a:chExt cx="2861635" cy="2380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6B5FF-22A0-C34B-91C0-128AE268430A}"/>
                </a:ext>
              </a:extLst>
            </p:cNvPr>
            <p:cNvSpPr txBox="1"/>
            <p:nvPr/>
          </p:nvSpPr>
          <p:spPr>
            <a:xfrm rot="21136731">
              <a:off x="3203883" y="4728398"/>
              <a:ext cx="2045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</a:rPr>
                <a:t>Image from: </a:t>
              </a:r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https://www.retromobe.com/</a:t>
              </a:r>
            </a:p>
            <a:p>
              <a:r>
                <a:rPr lang="en-US" sz="800" dirty="0">
                  <a:solidFill>
                    <a:schemeClr val="accent3"/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2018/08/digital-dec-vt100.html</a:t>
              </a:r>
              <a:endParaRPr lang="en-US" sz="800" dirty="0">
                <a:solidFill>
                  <a:schemeClr val="accent3"/>
                </a:solidFill>
              </a:endParaRPr>
            </a:p>
            <a:p>
              <a:endParaRPr lang="en-US" sz="800" dirty="0">
                <a:solidFill>
                  <a:schemeClr val="accent3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6381DC-BD91-FE4F-88E3-C9D38CB5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EFF"/>
                </a:clrFrom>
                <a:clrTo>
                  <a:srgbClr val="FD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7780">
              <a:off x="2388001" y="2810039"/>
              <a:ext cx="2658266" cy="210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24E0-723A-6147-B798-5D5EF81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346" y="507321"/>
            <a:ext cx="4977084" cy="4449307"/>
          </a:xfrm>
        </p:spPr>
        <p:txBody>
          <a:bodyPr/>
          <a:lstStyle/>
          <a:p>
            <a:pPr marL="38100" indent="0">
              <a:buNone/>
            </a:pPr>
            <a:r>
              <a:rPr lang="en-US" sz="2000" b="1" dirty="0"/>
              <a:t>COMP190 – Tools and Techniques for Software Development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An introduction to the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Unix command line environment, shell scripting, system administration, debugging tools and version control</a:t>
            </a:r>
            <a:r>
              <a:rPr lang="en-US" sz="2000" dirty="0"/>
              <a:t>. Skills developed will be applied in the context of a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Humanitarian Free and Open Source Software (HFOSS)</a:t>
            </a:r>
            <a:r>
              <a:rPr lang="en-US" sz="2000" b="1" dirty="0"/>
              <a:t> </a:t>
            </a:r>
            <a:r>
              <a:rPr lang="en-US" sz="2000" dirty="0"/>
              <a:t>project. Case studies of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social, legal and ethical issues</a:t>
            </a:r>
            <a:r>
              <a:rPr lang="en-US" sz="2000" dirty="0"/>
              <a:t> raised by computing and computing for the greater good will complement the technical skill development.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368838" y="2702527"/>
            <a:ext cx="3669010" cy="2314437"/>
          </a:xfrm>
          <a:prstGeom prst="rect">
            <a:avLst/>
          </a:prstGeom>
        </p:spPr>
      </p:pic>
      <p:pic>
        <p:nvPicPr>
          <p:cNvPr id="3074" name="Picture 2" descr="Desktop with applications in Mac OS X Panther">
            <a:extLst>
              <a:ext uri="{FF2B5EF4-FFF2-40B4-BE49-F238E27FC236}">
                <a16:creationId xmlns:a16="http://schemas.microsoft.com/office/drawing/2014/main" id="{3DDF5AD0-49AB-6A45-8283-3CF4242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25">
            <a:off x="835722" y="2449566"/>
            <a:ext cx="3518581" cy="26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4E2ED-0B96-7546-8C8E-309D3756D49F}"/>
              </a:ext>
            </a:extLst>
          </p:cNvPr>
          <p:cNvSpPr/>
          <p:nvPr/>
        </p:nvSpPr>
        <p:spPr>
          <a:xfrm rot="15560593">
            <a:off x="-344150" y="3819803"/>
            <a:ext cx="204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" action="ppaction://noaction"/>
              </a:rPr>
              <a:t>Image from: https://guidebookgallery.org/</a:t>
            </a:r>
          </a:p>
          <a:p>
            <a:r>
              <a:rPr lang="en-US" sz="800" dirty="0">
                <a:hlinkClick r:id="" action="ppaction://noaction"/>
              </a:rPr>
              <a:t>screenshots/macosx103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3517-9B3F-6C28-8712-F8A82ABC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04116"/>
            <a:ext cx="6761100" cy="857400"/>
          </a:xfrm>
        </p:spPr>
        <p:txBody>
          <a:bodyPr/>
          <a:lstStyle/>
          <a:p>
            <a:r>
              <a:rPr lang="en-US" sz="3200" dirty="0"/>
              <a:t>Linux CLI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7D19-BD64-F926-0DE0-A8FD0374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82029"/>
            <a:ext cx="6761100" cy="3532021"/>
          </a:xfrm>
        </p:spPr>
        <p:txBody>
          <a:bodyPr/>
          <a:lstStyle/>
          <a:p>
            <a:r>
              <a:rPr lang="en-US" sz="2000" dirty="0"/>
              <a:t>Lots of Linux CLI commands (e.g. </a:t>
            </a:r>
            <a:r>
              <a:rPr lang="en-US" sz="2000" dirty="0">
                <a:latin typeface="Courier" pitchFamily="2" charset="0"/>
              </a:rPr>
              <a:t>ls</a:t>
            </a:r>
            <a:r>
              <a:rPr lang="en-US" sz="2000" dirty="0"/>
              <a:t>)</a:t>
            </a:r>
          </a:p>
          <a:p>
            <a:r>
              <a:rPr lang="en-US" sz="2000" dirty="0"/>
              <a:t>Many will be introduced in HW Activities</a:t>
            </a:r>
          </a:p>
          <a:p>
            <a:endParaRPr lang="en-US" sz="2000" dirty="0"/>
          </a:p>
          <a:p>
            <a:r>
              <a:rPr lang="en-US" sz="2000" dirty="0"/>
              <a:t>General syntax you’ll see: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&lt;…&gt; - Must replace with a value.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rm &lt;file&gt;		rm </a:t>
            </a:r>
            <a:r>
              <a:rPr lang="en-US" sz="1800" dirty="0" err="1">
                <a:latin typeface="Courier" pitchFamily="2" charset="0"/>
              </a:rPr>
              <a:t>myfile.txt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[…] – Optional and can be omitted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cd [&lt;</a:t>
            </a:r>
            <a:r>
              <a:rPr lang="en-US" sz="1800" dirty="0" err="1">
                <a:latin typeface="Courier" pitchFamily="2" charset="0"/>
              </a:rPr>
              <a:t>dir</a:t>
            </a:r>
            <a:r>
              <a:rPr lang="en-US" sz="1800" dirty="0">
                <a:latin typeface="Courier" pitchFamily="2" charset="0"/>
              </a:rPr>
              <a:t>&gt;]		cd		cd home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3641-4354-3178-A080-1862BF7160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63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Useful Linux/Unix Stuff: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Copy and Paste in Linux/Unix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the Terminal:</a:t>
            </a:r>
          </a:p>
          <a:p>
            <a:pPr lvl="2"/>
            <a:r>
              <a:rPr lang="en-US" sz="2000" dirty="0"/>
              <a:t>Copy	</a:t>
            </a:r>
            <a:r>
              <a:rPr lang="en-US" sz="2000" dirty="0" err="1"/>
              <a:t>Shift+Ctrl+c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Shift+Ctrl+v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 any other </a:t>
            </a:r>
            <a:r>
              <a:rPr lang="en-US" sz="2000" dirty="0" err="1"/>
              <a:t>applicatoin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Copy 	</a:t>
            </a:r>
            <a:r>
              <a:rPr lang="en-US" sz="2000" dirty="0" err="1"/>
              <a:t>Ctrl+c</a:t>
            </a:r>
            <a:endParaRPr lang="en-US" sz="2000" dirty="0"/>
          </a:p>
          <a:p>
            <a:pPr lvl="2"/>
            <a:r>
              <a:rPr lang="en-US" sz="2000" dirty="0"/>
              <a:t>Paste	</a:t>
            </a:r>
            <a:r>
              <a:rPr lang="en-US" sz="2000" dirty="0" err="1"/>
              <a:t>Ctrl+v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67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94B0-79F4-7FC9-15E4-5ED6B4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Sample Answers: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5A400-954D-5A29-A631-4544BEA4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8150"/>
            <a:ext cx="6761100" cy="3855900"/>
          </a:xfrm>
        </p:spPr>
        <p:txBody>
          <a:bodyPr/>
          <a:lstStyle/>
          <a:p>
            <a:r>
              <a:rPr lang="en-US" sz="2000" dirty="0"/>
              <a:t>Many questions in the activities will ask you to use a screenshot of your work…</a:t>
            </a:r>
          </a:p>
          <a:p>
            <a:pPr lvl="1"/>
            <a:r>
              <a:rPr lang="en-US" sz="1800" dirty="0"/>
              <a:t>A good screenshot will demonstrate that an action occurred and succeeded.  This may include:</a:t>
            </a:r>
          </a:p>
          <a:p>
            <a:pPr lvl="2"/>
            <a:r>
              <a:rPr lang="en-US" sz="1600" dirty="0"/>
              <a:t>state before a command is used, if relevant</a:t>
            </a:r>
          </a:p>
          <a:p>
            <a:pPr lvl="2"/>
            <a:r>
              <a:rPr lang="en-US" sz="1600" dirty="0"/>
              <a:t>command that was used</a:t>
            </a:r>
          </a:p>
          <a:p>
            <a:pPr lvl="2"/>
            <a:r>
              <a:rPr lang="en-US" sz="1600" dirty="0"/>
              <a:t>relevant output that was produced</a:t>
            </a:r>
          </a:p>
          <a:p>
            <a:pPr lvl="2"/>
            <a:r>
              <a:rPr lang="en-US" sz="1600" dirty="0"/>
              <a:t>next command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3B3-FF8B-2F94-CF15-CFD3E98117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44D2-5707-617F-74F7-595FE33B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50" y="3303588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6939"/>
            <a:ext cx="6761100" cy="857400"/>
          </a:xfrm>
        </p:spPr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00" y="1064339"/>
            <a:ext cx="7469521" cy="3209873"/>
          </a:xfrm>
        </p:spPr>
        <p:txBody>
          <a:bodyPr/>
          <a:lstStyle/>
          <a:p>
            <a:r>
              <a:rPr lang="en-US" sz="2000" dirty="0"/>
              <a:t>Complete Pre-Course Survey</a:t>
            </a:r>
          </a:p>
          <a:p>
            <a:pPr lvl="1"/>
            <a:r>
              <a:rPr lang="en-US" sz="1800" dirty="0"/>
              <a:t>Link on Moodle.</a:t>
            </a:r>
          </a:p>
          <a:p>
            <a:pPr marL="533400" lvl="1" indent="0">
              <a:buNone/>
            </a:pPr>
            <a:endParaRPr lang="en-US" sz="800" dirty="0"/>
          </a:p>
          <a:p>
            <a:r>
              <a:rPr lang="en-US" sz="2000" dirty="0"/>
              <a:t>Read the Syllabus – post any questions to Teams</a:t>
            </a:r>
          </a:p>
          <a:p>
            <a:r>
              <a:rPr lang="en-US" sz="2000" dirty="0"/>
              <a:t>Complete Syllabus Quiz on Moodle</a:t>
            </a:r>
          </a:p>
          <a:p>
            <a:r>
              <a:rPr lang="en-US" sz="2000" dirty="0"/>
              <a:t>Complete A01 - </a:t>
            </a:r>
            <a:r>
              <a:rPr lang="en-US" sz="2000" dirty="0" err="1"/>
              <a:t>OSandLinux</a:t>
            </a:r>
            <a:r>
              <a:rPr lang="en-US" sz="2000" dirty="0"/>
              <a:t> Activity Sheet</a:t>
            </a:r>
          </a:p>
          <a:p>
            <a:pPr lvl="1"/>
            <a:r>
              <a:rPr lang="en-US" sz="1800" dirty="0"/>
              <a:t>Convert to PDF</a:t>
            </a:r>
          </a:p>
          <a:p>
            <a:pPr lvl="1"/>
            <a:r>
              <a:rPr lang="en-US" sz="1800" dirty="0"/>
              <a:t>Submit to Moodle by next Wed 12:00 noon</a:t>
            </a:r>
            <a:endParaRPr lang="en-US" sz="800" dirty="0"/>
          </a:p>
          <a:p>
            <a:r>
              <a:rPr lang="en-US" sz="2000" dirty="0"/>
              <a:t>Do Reading and prepare for discussion</a:t>
            </a:r>
          </a:p>
          <a:p>
            <a:r>
              <a:rPr lang="en-US" sz="2000" dirty="0"/>
              <a:t>Complete Q01 on Moodle and score 2 (&gt;=90%) or 3 (100%)</a:t>
            </a:r>
          </a:p>
          <a:p>
            <a:pPr lvl="1"/>
            <a:r>
              <a:rPr lang="en-US" sz="2000" dirty="0"/>
              <a:t>Within 1 week of assignment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65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27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5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3BB85-4D37-6648-866E-F9938FA568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870E596-874D-C542-937C-3893249662F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D9358-8563-7542-9FD4-9670228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1" y="491621"/>
            <a:ext cx="7451725" cy="42280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F31E2B-4AAA-E04B-859B-BE0E10932432}"/>
              </a:ext>
            </a:extLst>
          </p:cNvPr>
          <p:cNvSpPr/>
          <p:nvPr/>
        </p:nvSpPr>
        <p:spPr>
          <a:xfrm>
            <a:off x="5780314" y="1360713"/>
            <a:ext cx="1850572" cy="227685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D8CE8DA-FCCF-793E-021E-AE0D6232F19D}"/>
              </a:ext>
            </a:extLst>
          </p:cNvPr>
          <p:cNvSpPr/>
          <p:nvPr/>
        </p:nvSpPr>
        <p:spPr>
          <a:xfrm rot="19343821">
            <a:off x="6592741" y="1143343"/>
            <a:ext cx="791566" cy="627427"/>
          </a:xfrm>
          <a:prstGeom prst="leftArrow">
            <a:avLst>
              <a:gd name="adj1" fmla="val 50000"/>
              <a:gd name="adj2" fmla="val 4936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4508"/>
            <a:ext cx="6761100" cy="857400"/>
          </a:xfrm>
        </p:spPr>
        <p:txBody>
          <a:bodyPr/>
          <a:lstStyle/>
          <a:p>
            <a:r>
              <a:rPr lang="en-US" sz="3200" dirty="0"/>
              <a:t>COMP 190 – 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745859"/>
            <a:ext cx="7246895" cy="4367942"/>
          </a:xfrm>
        </p:spPr>
        <p:txBody>
          <a:bodyPr/>
          <a:lstStyle/>
          <a:p>
            <a:r>
              <a:rPr lang="en-US" sz="1800" b="1" dirty="0"/>
              <a:t>https://dickinson-comp190.github.io/website/</a:t>
            </a:r>
          </a:p>
          <a:p>
            <a:r>
              <a:rPr lang="en-US" sz="1800" dirty="0"/>
              <a:t>½ Credit</a:t>
            </a:r>
          </a:p>
          <a:p>
            <a:pPr lvl="1"/>
            <a:r>
              <a:rPr lang="en-US" sz="1800" dirty="0"/>
              <a:t>Credit / No Credit</a:t>
            </a:r>
          </a:p>
          <a:p>
            <a:r>
              <a:rPr lang="en-US" sz="1800" dirty="0"/>
              <a:t>Weekly 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Reading and Discussion (social/legal/ethical)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Introductory Lecture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Activity Sheet (submit on Moodle)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Scored 0-3, Resubmits for 0-1 within 1 week of return.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~2-3 hours.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Collaborate but do not copy!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Quiz on Moodle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Score 2 (&gt;90%) or 3 (100%)  w/ unlimited retries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Individual</a:t>
            </a:r>
          </a:p>
          <a:p>
            <a:r>
              <a:rPr lang="en-US" sz="1800" dirty="0"/>
              <a:t>Communication on Teams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66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CE3-A008-AA44-B595-3D3D3BC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80029"/>
            <a:ext cx="6761100" cy="857400"/>
          </a:xfrm>
        </p:spPr>
        <p:txBody>
          <a:bodyPr/>
          <a:lstStyle/>
          <a:p>
            <a:r>
              <a:rPr lang="en-US" sz="3200" dirty="0"/>
              <a:t>COMP 190/290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840B-9960-6243-AD21-C71D6950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55031"/>
            <a:ext cx="7042068" cy="3958769"/>
          </a:xfrm>
        </p:spPr>
        <p:txBody>
          <a:bodyPr/>
          <a:lstStyle/>
          <a:p>
            <a:r>
              <a:rPr lang="en-US" sz="2400" dirty="0"/>
              <a:t>The goal of these courses is to give you a set of experiences with important tools and techniques.</a:t>
            </a:r>
          </a:p>
          <a:p>
            <a:pPr lvl="1"/>
            <a:r>
              <a:rPr lang="en-US" sz="2000" dirty="0"/>
              <a:t>Not expected to master every detail</a:t>
            </a:r>
          </a:p>
          <a:p>
            <a:pPr lvl="2"/>
            <a:r>
              <a:rPr lang="en-US" sz="1800" dirty="0"/>
              <a:t>Remember “what” can be done</a:t>
            </a:r>
          </a:p>
          <a:p>
            <a:pPr lvl="2"/>
            <a:r>
              <a:rPr lang="en-US" sz="1800" dirty="0"/>
              <a:t>“How” it is done is easy to look up and reconstruct</a:t>
            </a:r>
          </a:p>
          <a:p>
            <a:pPr lvl="1"/>
            <a:r>
              <a:rPr lang="en-US" sz="2000" dirty="0"/>
              <a:t>Operate in incomplete information situations</a:t>
            </a:r>
          </a:p>
          <a:p>
            <a:pPr lvl="2"/>
            <a:r>
              <a:rPr lang="en-US" sz="1800" dirty="0"/>
              <a:t>Make mistakes</a:t>
            </a:r>
          </a:p>
          <a:p>
            <a:pPr lvl="2"/>
            <a:r>
              <a:rPr lang="en-US" sz="1800" dirty="0"/>
              <a:t>Practice figuring things out</a:t>
            </a:r>
          </a:p>
          <a:p>
            <a:pPr lvl="1"/>
            <a:r>
              <a:rPr lang="en-US" sz="2000" dirty="0"/>
              <a:t>Develop intuition for future situations</a:t>
            </a:r>
          </a:p>
          <a:p>
            <a:pPr lvl="2"/>
            <a:r>
              <a:rPr lang="en-US" sz="1800" dirty="0"/>
              <a:t>”</a:t>
            </a:r>
            <a:r>
              <a:rPr lang="en-US" sz="1800" dirty="0" err="1"/>
              <a:t>Ohhh</a:t>
            </a:r>
            <a:r>
              <a:rPr lang="en-US" sz="1800" dirty="0"/>
              <a:t>…. This seems like that thing that one time…”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EC9-C2B3-9140-9D68-E1AC2B229B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43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37E-EC34-7F40-99EB-42C5BE7B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94" y="234145"/>
            <a:ext cx="3404035" cy="1159800"/>
          </a:xfrm>
        </p:spPr>
        <p:txBody>
          <a:bodyPr/>
          <a:lstStyle/>
          <a:p>
            <a:r>
              <a:rPr lang="en-US" sz="5400" dirty="0"/>
              <a:t>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C027-FF87-C64A-8987-754967116A7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AEF7B-3A2A-5344-B24F-63059228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1300036"/>
            <a:ext cx="2158510" cy="36164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54251-6F9B-F440-81CF-A4C1CAFE9CE7}"/>
              </a:ext>
            </a:extLst>
          </p:cNvPr>
          <p:cNvGrpSpPr/>
          <p:nvPr/>
        </p:nvGrpSpPr>
        <p:grpSpPr>
          <a:xfrm>
            <a:off x="4352544" y="4872746"/>
            <a:ext cx="2093976" cy="261610"/>
            <a:chOff x="0" y="4881890"/>
            <a:chExt cx="2093976" cy="261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C468-EE87-7440-9B22-406D98D89165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17293-1B77-BB4F-8330-A808DE14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739375"/>
            <a:ext cx="7720621" cy="857400"/>
          </a:xfrm>
        </p:spPr>
        <p:txBody>
          <a:bodyPr/>
          <a:lstStyle/>
          <a:p>
            <a:r>
              <a:rPr lang="en-US" sz="3200" dirty="0"/>
              <a:t>Topic 1: Introduction to Linux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Systems, Docker &amp; Linux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Command Line Interface (CLI)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Linux Tools, Filters and Scripts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Linux System Administration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Docker: </a:t>
            </a:r>
            <a:r>
              <a:rPr lang="en-US" sz="2000" dirty="0" err="1"/>
              <a:t>Dockerfiles</a:t>
            </a:r>
            <a:r>
              <a:rPr lang="en-US" sz="2000" dirty="0"/>
              <a:t> and Images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2853-B331-5E4A-A7E1-E37212E3B03B}"/>
              </a:ext>
            </a:extLst>
          </p:cNvPr>
          <p:cNvGrpSpPr/>
          <p:nvPr/>
        </p:nvGrpSpPr>
        <p:grpSpPr>
          <a:xfrm>
            <a:off x="6336254" y="1240688"/>
            <a:ext cx="1119830" cy="932356"/>
            <a:chOff x="6336254" y="1240688"/>
            <a:chExt cx="1119830" cy="93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5AEF8A-6B7F-8946-A821-A05ED56E0E9D}"/>
                </a:ext>
              </a:extLst>
            </p:cNvPr>
            <p:cNvSpPr txBox="1"/>
            <p:nvPr/>
          </p:nvSpPr>
          <p:spPr>
            <a:xfrm rot="760221">
              <a:off x="6526021" y="1240688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/>
                  </a:solidFill>
                  <a:latin typeface="Segoe Print" panose="02000800000000000000" pitchFamily="2" charset="0"/>
                </a:rPr>
                <a:t>Tux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0D48152-EE61-6443-AB03-D192E4C126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36254" y="1730491"/>
              <a:ext cx="548640" cy="442553"/>
            </a:xfrm>
            <a:prstGeom prst="curvedConnector3">
              <a:avLst/>
            </a:prstGeom>
            <a:ln w="44450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3648</TotalTime>
  <Words>4266</Words>
  <Application>Microsoft Macintosh PowerPoint</Application>
  <PresentationFormat>On-screen Show (16:9)</PresentationFormat>
  <Paragraphs>504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Chalkboard SE</vt:lpstr>
      <vt:lpstr>Courier</vt:lpstr>
      <vt:lpstr>Dosis</vt:lpstr>
      <vt:lpstr>Dosis ExtraLight</vt:lpstr>
      <vt:lpstr>Segoe Print</vt:lpstr>
      <vt:lpstr>Times New Roman</vt:lpstr>
      <vt:lpstr>Titillium Web Light</vt:lpstr>
      <vt:lpstr>Mowbray template</vt:lpstr>
      <vt:lpstr>01 – Operating Systems and Linux</vt:lpstr>
      <vt:lpstr>PowerPoint Presentation</vt:lpstr>
      <vt:lpstr>PowerPoint Presentation</vt:lpstr>
      <vt:lpstr>COMP 190 – Course Mechanics</vt:lpstr>
      <vt:lpstr>COMP 190/290 Philosophy</vt:lpstr>
      <vt:lpstr>Questions</vt:lpstr>
      <vt:lpstr>Topic 1: Introduction to Linux (5 weeks)</vt:lpstr>
      <vt:lpstr>PowerPoint Presentation</vt:lpstr>
      <vt:lpstr>PC Operating Systems</vt:lpstr>
      <vt:lpstr>What is Linux</vt:lpstr>
      <vt:lpstr>Why/How So Many Distros?</vt:lpstr>
      <vt:lpstr>Debian Linux</vt:lpstr>
      <vt:lpstr>Desktop Managers: XFCE4</vt:lpstr>
      <vt:lpstr>Running Linux &amp; a Desktop Manager</vt:lpstr>
      <vt:lpstr>Docker/Docker Desktop</vt:lpstr>
      <vt:lpstr>Demo</vt:lpstr>
      <vt:lpstr>dockerhub &amp; Docker Concepts</vt:lpstr>
      <vt:lpstr>Virtual Network Computing (VNC)</vt:lpstr>
      <vt:lpstr>Terminal/Shell/Command Line Interface</vt:lpstr>
      <vt:lpstr>Shell Flavors</vt:lpstr>
      <vt:lpstr>GUI / CLI Equivalence</vt:lpstr>
      <vt:lpstr>GUI / CLI Equivalence</vt:lpstr>
      <vt:lpstr>Linux CLI Commands:</vt:lpstr>
      <vt:lpstr>Useful Linux/Unix Stuff:</vt:lpstr>
      <vt:lpstr>Sample Answers: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Goble, William</cp:lastModifiedBy>
  <cp:revision>122</cp:revision>
  <cp:lastPrinted>2021-09-01T12:57:45Z</cp:lastPrinted>
  <dcterms:created xsi:type="dcterms:W3CDTF">2020-08-18T12:38:13Z</dcterms:created>
  <dcterms:modified xsi:type="dcterms:W3CDTF">2023-08-16T18:04:52Z</dcterms:modified>
</cp:coreProperties>
</file>